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90" r:id="rId5"/>
    <p:sldId id="268" r:id="rId6"/>
    <p:sldId id="271" r:id="rId7"/>
    <p:sldId id="288" r:id="rId8"/>
    <p:sldId id="274" r:id="rId9"/>
    <p:sldId id="277" r:id="rId10"/>
    <p:sldId id="275" r:id="rId11"/>
    <p:sldId id="286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3" autoAdjust="0"/>
    <p:restoredTop sz="75212" autoAdjust="0"/>
  </p:normalViewPr>
  <p:slideViewPr>
    <p:cSldViewPr>
      <p:cViewPr varScale="1">
        <p:scale>
          <a:sx n="85" d="100"/>
          <a:sy n="85" d="100"/>
        </p:scale>
        <p:origin x="-19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CAE21-41D3-4235-BE4C-A18DB0A41A6E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EB2BF-08CB-4C93-B478-5BA172AC222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2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B2BF-08CB-4C93-B478-5BA172AC222D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B2BF-08CB-4C93-B478-5BA172AC222D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B2BF-08CB-4C93-B478-5BA172AC222D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B2BF-08CB-4C93-B478-5BA172AC222D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B2BF-08CB-4C93-B478-5BA172AC222D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B2BF-08CB-4C93-B478-5BA172AC222D}" type="slidenum">
              <a:rPr lang="de-CH" smtClean="0"/>
              <a:pPr/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B2BF-08CB-4C93-B478-5BA172AC222D}" type="slidenum">
              <a:rPr lang="de-CH" smtClean="0"/>
              <a:pPr/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B2BF-08CB-4C93-B478-5BA172AC222D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025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899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50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205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926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982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857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456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49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92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408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655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39CD8-11AA-464C-9A00-92C049FD88FB}" type="datetimeFigureOut">
              <a:rPr lang="de-CH" smtClean="0"/>
              <a:pPr/>
              <a:t>30.08.2011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68C20-F545-436B-B9A3-C588D4D9966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1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108.38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xiv.org/find/cond-mat/1/au:+MacDonald_A/0/1/0/all/0/1" TargetMode="External"/><Relationship Id="rId4" Type="http://schemas.openxmlformats.org/officeDocument/2006/relationships/hyperlink" Target="http://arxiv.org/find/cond-mat/1/au:+Tse_W/0/1/0/all/0/1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32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30.png"/><Relationship Id="rId19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openxmlformats.org/officeDocument/2006/relationships/image" Target="../media/image49.emf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12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53.png"/><Relationship Id="rId5" Type="http://schemas.openxmlformats.org/officeDocument/2006/relationships/image" Target="../media/image63.png"/><Relationship Id="rId10" Type="http://schemas.openxmlformats.org/officeDocument/2006/relationships/image" Target="../media/image47.png"/><Relationship Id="rId4" Type="http://schemas.openxmlformats.org/officeDocument/2006/relationships/image" Target="../media/image62.png"/><Relationship Id="rId9" Type="http://schemas.openxmlformats.org/officeDocument/2006/relationships/image" Target="../media/image46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450" y="996767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Magneto-Optical </a:t>
            </a:r>
            <a:r>
              <a:rPr lang="en-US" sz="3600" dirty="0"/>
              <a:t>Faraday and Kerr </a:t>
            </a:r>
            <a:r>
              <a:rPr lang="en-US" sz="3600" dirty="0" smtClean="0"/>
              <a:t>Effects </a:t>
            </a:r>
            <a:r>
              <a:rPr lang="en-US" sz="3600" dirty="0"/>
              <a:t>in Topological Insulator Films</a:t>
            </a:r>
            <a:br>
              <a:rPr lang="en-US" sz="3600" dirty="0"/>
            </a:br>
            <a:endParaRPr lang="de-CH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5739" y="5085183"/>
            <a:ext cx="7772400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Journal Club Seminar:    </a:t>
            </a:r>
            <a:r>
              <a:rPr lang="en-US" sz="2000" dirty="0" err="1" smtClean="0"/>
              <a:t>Suhas</a:t>
            </a:r>
            <a:r>
              <a:rPr lang="en-US" sz="2000" dirty="0" smtClean="0"/>
              <a:t> </a:t>
            </a:r>
            <a:r>
              <a:rPr lang="en-US" sz="2000" dirty="0" err="1" smtClean="0"/>
              <a:t>Gangadharaiah</a:t>
            </a:r>
            <a:endParaRPr lang="de-CH" sz="2000" dirty="0"/>
          </a:p>
        </p:txBody>
      </p:sp>
      <p:sp>
        <p:nvSpPr>
          <p:cNvPr id="4" name="Rectangle 3"/>
          <p:cNvSpPr/>
          <p:nvPr/>
        </p:nvSpPr>
        <p:spPr>
          <a:xfrm>
            <a:off x="3563888" y="4221088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>
                <a:hlinkClick r:id="rId3" tooltip="Abstract"/>
              </a:rPr>
              <a:t>arXiv:1108.3858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2339752" y="3244334"/>
            <a:ext cx="489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u="sng" dirty="0" smtClean="0">
                <a:hlinkClick r:id="rId4"/>
              </a:rPr>
              <a:t>Wang-K Tse</a:t>
            </a:r>
            <a:r>
              <a:rPr lang="de-CH" dirty="0" smtClean="0"/>
              <a:t>      &amp;   </a:t>
            </a:r>
            <a:r>
              <a:rPr lang="de-CH" dirty="0"/>
              <a:t> </a:t>
            </a:r>
            <a:r>
              <a:rPr lang="de-CH" dirty="0">
                <a:hlinkClick r:id="rId5"/>
              </a:rPr>
              <a:t>A. H. MacDonald</a:t>
            </a:r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2812560" y="3663387"/>
            <a:ext cx="273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University of Texas</a:t>
            </a:r>
            <a:r>
              <a:rPr lang="en-US" dirty="0" smtClean="0"/>
              <a:t>,   Austin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71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8432" y="188640"/>
            <a:ext cx="7941999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Light propagation through: Vacuum-TI  </a:t>
            </a:r>
            <a:endParaRPr lang="de-CH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3568" y="25271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51189" y="2375698"/>
            <a:ext cx="6750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6553" y="2251720"/>
            <a:ext cx="594092" cy="9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3" y="1740741"/>
            <a:ext cx="209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47" y="1724971"/>
            <a:ext cx="154800" cy="30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3" y="2630284"/>
            <a:ext cx="441218" cy="3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01" y="1680216"/>
            <a:ext cx="1321652" cy="61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59475"/>
          <a:stretch/>
        </p:blipFill>
        <p:spPr bwMode="auto">
          <a:xfrm>
            <a:off x="2088334" y="1777968"/>
            <a:ext cx="538893" cy="3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7817" b="50000"/>
          <a:stretch/>
        </p:blipFill>
        <p:spPr bwMode="auto">
          <a:xfrm>
            <a:off x="169387" y="1728691"/>
            <a:ext cx="439398" cy="30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81" y="2403076"/>
            <a:ext cx="2736304" cy="5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383825" y="1150528"/>
            <a:ext cx="1804210" cy="2202383"/>
          </a:xfrm>
          <a:prstGeom prst="rect">
            <a:avLst/>
          </a:prstGeom>
          <a:solidFill>
            <a:schemeClr val="accent2">
              <a:alpha val="2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6250"/>
            <a:ext cx="4514365" cy="166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78" y="5987372"/>
            <a:ext cx="1179407" cy="1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11" y="6275607"/>
            <a:ext cx="494412" cy="1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17" y="6254746"/>
            <a:ext cx="705477" cy="16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35496" y="5301208"/>
            <a:ext cx="5472608" cy="10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The angles depends on the material properties 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6237312"/>
            <a:ext cx="1614724" cy="2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6237312"/>
            <a:ext cx="1152128" cy="29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6266648"/>
            <a:ext cx="354326" cy="3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87824" y="6268620"/>
            <a:ext cx="360040" cy="32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3703302" y="1486044"/>
            <a:ext cx="432048" cy="970586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3" name="Straight Arrow Connector 32"/>
          <p:cNvCxnSpPr>
            <a:endCxn id="32" idx="0"/>
          </p:cNvCxnSpPr>
          <p:nvPr/>
        </p:nvCxnSpPr>
        <p:spPr>
          <a:xfrm flipV="1">
            <a:off x="3919326" y="1486044"/>
            <a:ext cx="0" cy="485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05950" y="1896832"/>
            <a:ext cx="229400" cy="885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12" y="1735018"/>
            <a:ext cx="141669" cy="17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58" y="1193867"/>
            <a:ext cx="113037" cy="1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597190" y="1985375"/>
            <a:ext cx="14225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5616" y="188640"/>
            <a:ext cx="6912768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Light propagation through a thin TI film: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2946" y="2420888"/>
            <a:ext cx="8069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54995" y="2229809"/>
            <a:ext cx="67509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9936" y="2062214"/>
            <a:ext cx="7529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04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59475" r="26510"/>
          <a:stretch/>
        </p:blipFill>
        <p:spPr bwMode="auto">
          <a:xfrm>
            <a:off x="2227152" y="1586554"/>
            <a:ext cx="328624" cy="31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7817" r="19257" b="50000"/>
          <a:stretch/>
        </p:blipFill>
        <p:spPr bwMode="auto">
          <a:xfrm>
            <a:off x="398216" y="1557577"/>
            <a:ext cx="380974" cy="33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470458" y="1500243"/>
            <a:ext cx="72008" cy="1512168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88" y="2993650"/>
            <a:ext cx="261545" cy="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31" y="2992614"/>
            <a:ext cx="214912" cy="23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208"/>
            <a:ext cx="2246957" cy="2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" y="5705138"/>
            <a:ext cx="2456323" cy="5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8" y="4820737"/>
            <a:ext cx="1374932" cy="1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394685" cy="201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3531" y="2679387"/>
            <a:ext cx="438829" cy="366841"/>
            <a:chOff x="674398" y="3555003"/>
            <a:chExt cx="1134189" cy="1104934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444"/>
            <a:stretch/>
          </p:blipFill>
          <p:spPr bwMode="auto">
            <a:xfrm>
              <a:off x="674398" y="3555003"/>
              <a:ext cx="877659" cy="1104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4" t="17997" r="1911" b="40189"/>
            <a:stretch/>
          </p:blipFill>
          <p:spPr bwMode="auto">
            <a:xfrm>
              <a:off x="1509527" y="3645458"/>
              <a:ext cx="299060" cy="46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9" y="2247976"/>
            <a:ext cx="3431861" cy="3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3358740" y="1485803"/>
            <a:ext cx="2012783" cy="627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800" dirty="0" smtClean="0">
              <a:latin typeface="+mj-lt"/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latin typeface="+mj-lt"/>
              </a:rPr>
              <a:t>Thin film condition: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330419" y="2003474"/>
            <a:ext cx="2012783" cy="627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800" dirty="0" smtClean="0">
              <a:latin typeface="+mj-lt"/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latin typeface="+mj-lt"/>
              </a:rPr>
              <a:t>Ampere’s Law: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276411" y="2562203"/>
            <a:ext cx="2539467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800" dirty="0" smtClean="0">
              <a:latin typeface="+mj-lt"/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latin typeface="+mj-lt"/>
              </a:rPr>
              <a:t>Continuity of electric field: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08" y="2929274"/>
            <a:ext cx="1220810" cy="23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89" y="3645023"/>
            <a:ext cx="1471859" cy="5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68" y="5345098"/>
            <a:ext cx="528578" cy="26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43" y="5768987"/>
            <a:ext cx="621806" cy="4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83716" y="3494656"/>
            <a:ext cx="5408215" cy="1145621"/>
            <a:chOff x="1119831" y="3475540"/>
            <a:chExt cx="5408215" cy="11456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01"/>
            <a:stretch/>
          </p:blipFill>
          <p:spPr bwMode="auto">
            <a:xfrm>
              <a:off x="1119831" y="3475540"/>
              <a:ext cx="4120189" cy="1145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7" t="67098" r="20371"/>
            <a:stretch/>
          </p:blipFill>
          <p:spPr bwMode="auto">
            <a:xfrm>
              <a:off x="3951994" y="4054619"/>
              <a:ext cx="2576052" cy="556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07" y="1738772"/>
            <a:ext cx="905382" cy="29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971600" y="6381328"/>
            <a:ext cx="3883496" cy="360040"/>
            <a:chOff x="971600" y="6381328"/>
            <a:chExt cx="3883496" cy="3600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75657" y="6428464"/>
              <a:ext cx="1224136" cy="29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15816" y="6453506"/>
              <a:ext cx="1939280" cy="28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71600" y="6381328"/>
              <a:ext cx="1809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 l="11139" r="74008" b="-59"/>
            <a:stretch>
              <a:fillRect/>
            </a:stretch>
          </p:blipFill>
          <p:spPr bwMode="auto">
            <a:xfrm>
              <a:off x="1187624" y="6381328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4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5616" y="86767"/>
            <a:ext cx="6912768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Light propagation through a thick  film: </a:t>
            </a:r>
            <a:endParaRPr lang="de-CH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1651" y="2638087"/>
            <a:ext cx="9093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81880" y="2192506"/>
            <a:ext cx="960588" cy="12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215152" y="1667822"/>
            <a:ext cx="1012000" cy="1512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55889" y="2423906"/>
            <a:ext cx="6085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2"/>
          <p:cNvSpPr txBox="1">
            <a:spLocks/>
          </p:cNvSpPr>
          <p:nvPr/>
        </p:nvSpPr>
        <p:spPr>
          <a:xfrm>
            <a:off x="3491879" y="1664654"/>
            <a:ext cx="4824351" cy="1368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 general Faraday and Kerr angles are not  universal. Depends  strongly on  dielectric constant of the TI bulk.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8543"/>
            <a:ext cx="228600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H="1">
            <a:off x="1464211" y="2348880"/>
            <a:ext cx="5355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04664" y="2507379"/>
            <a:ext cx="4546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80" y="2784251"/>
            <a:ext cx="276225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07" y="2784251"/>
            <a:ext cx="247650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82" y="3033105"/>
            <a:ext cx="2788217" cy="34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6"/>
          <a:stretch/>
        </p:blipFill>
        <p:spPr bwMode="auto">
          <a:xfrm>
            <a:off x="2418508" y="3621318"/>
            <a:ext cx="4463555" cy="39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0754" y="1199577"/>
            <a:ext cx="905382" cy="293683"/>
            <a:chOff x="4890754" y="1199577"/>
            <a:chExt cx="905382" cy="293683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754" y="1199577"/>
              <a:ext cx="905382" cy="293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517" y="1199577"/>
              <a:ext cx="443855" cy="285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5" name="Content Placeholder 2"/>
          <p:cNvSpPr txBox="1">
            <a:spLocks/>
          </p:cNvSpPr>
          <p:nvPr/>
        </p:nvSpPr>
        <p:spPr>
          <a:xfrm>
            <a:off x="611560" y="5688632"/>
            <a:ext cx="456851" cy="396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r>
              <a:rPr lang="en-US" sz="7400" dirty="0" smtClean="0"/>
              <a:t>If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72" b="-240738"/>
          <a:stretch/>
        </p:blipFill>
        <p:spPr bwMode="auto">
          <a:xfrm>
            <a:off x="2771800" y="5558888"/>
            <a:ext cx="328686" cy="89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66"/>
          <a:stretch/>
        </p:blipFill>
        <p:spPr bwMode="auto">
          <a:xfrm>
            <a:off x="2856204" y="5952643"/>
            <a:ext cx="293138" cy="5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Brace 20"/>
          <p:cNvSpPr/>
          <p:nvPr/>
        </p:nvSpPr>
        <p:spPr>
          <a:xfrm>
            <a:off x="3322985" y="5517232"/>
            <a:ext cx="18530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17" y="5822531"/>
            <a:ext cx="528578" cy="26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611560" y="4653136"/>
            <a:ext cx="4856699" cy="936104"/>
            <a:chOff x="1047355" y="4797152"/>
            <a:chExt cx="4856699" cy="936104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903" y="4927808"/>
              <a:ext cx="1239845" cy="265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103" y="4925748"/>
              <a:ext cx="1239845" cy="267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1047355" y="4797152"/>
              <a:ext cx="3873692" cy="3963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endParaRPr lang="en-US" sz="2000" dirty="0" smtClean="0"/>
            </a:p>
            <a:p>
              <a:pPr marL="0" indent="0">
                <a:buNone/>
                <a:defRPr/>
              </a:pPr>
              <a:r>
                <a:rPr lang="en-US" sz="7400" dirty="0" smtClean="0"/>
                <a:t>If                            &amp;   </a:t>
              </a:r>
            </a:p>
            <a:p>
              <a:pPr marL="0" indent="0">
                <a:buNone/>
                <a:defRPr/>
              </a:pPr>
              <a:endParaRPr lang="en-US" sz="2000" dirty="0" smtClean="0"/>
            </a:p>
            <a:p>
              <a:pPr marL="0" indent="0">
                <a:buNone/>
                <a:defRPr/>
              </a:pPr>
              <a:endParaRPr lang="en-US" sz="2000" dirty="0" smtClean="0"/>
            </a:p>
          </p:txBody>
        </p:sp>
        <p:pic>
          <p:nvPicPr>
            <p:cNvPr id="71" name="Picture 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372" b="-240738"/>
            <a:stretch/>
          </p:blipFill>
          <p:spPr bwMode="auto">
            <a:xfrm>
              <a:off x="4887434" y="4838808"/>
              <a:ext cx="328686" cy="894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7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066"/>
            <a:stretch/>
          </p:blipFill>
          <p:spPr bwMode="auto">
            <a:xfrm>
              <a:off x="4922981" y="5096652"/>
              <a:ext cx="293138" cy="500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48" y="4822925"/>
              <a:ext cx="528578" cy="260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48" y="5150121"/>
              <a:ext cx="621806" cy="44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82991"/>
            <a:ext cx="1239845" cy="2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971600" y="3861048"/>
            <a:ext cx="4824351" cy="136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Universal features: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427984" y="5301208"/>
            <a:ext cx="7992889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Dimension  is a non-zero integer</a:t>
            </a:r>
          </a:p>
          <a:p>
            <a:pPr>
              <a:buNone/>
              <a:defRPr/>
            </a:pPr>
            <a:r>
              <a:rPr lang="en-US" sz="2000" dirty="0" smtClean="0"/>
              <a:t>      multiple of the half wave-length inside </a:t>
            </a:r>
          </a:p>
          <a:p>
            <a:pPr>
              <a:buNone/>
              <a:defRPr/>
            </a:pPr>
            <a:r>
              <a:rPr lang="en-US" sz="2000" dirty="0" smtClean="0"/>
              <a:t>      the film.</a:t>
            </a:r>
          </a:p>
        </p:txBody>
      </p:sp>
    </p:spTree>
    <p:extLst>
      <p:ext uri="{BB962C8B-B14F-4D97-AF65-F5344CB8AC3E}">
        <p14:creationId xmlns:p14="http://schemas.microsoft.com/office/powerpoint/2010/main" val="35819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1" grpId="0" animBg="1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5616" y="301809"/>
            <a:ext cx="6912768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Bulk Contribution- Thin film</a:t>
            </a:r>
            <a:endParaRPr lang="de-CH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7" y="1483802"/>
            <a:ext cx="4824351" cy="122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Free carriers  due to   “unintentional” doping;   lead to bulk conductivity</a:t>
            </a:r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492597"/>
            <a:ext cx="4824351" cy="122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Longitudinal  bulk conductivity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30" y="2747975"/>
            <a:ext cx="2212359" cy="68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526" y="3428701"/>
            <a:ext cx="4824351" cy="122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/>
              <a:t>E</a:t>
            </a:r>
            <a:r>
              <a:rPr lang="en-US" sz="2000" dirty="0" smtClean="0"/>
              <a:t>ffects to the universal features :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0102" y="4221088"/>
            <a:ext cx="4824351" cy="121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Negligible for Faraday: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7" y="4509120"/>
            <a:ext cx="1136549" cy="49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95736" y="4797152"/>
            <a:ext cx="4824351" cy="121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Negligible for Kerr: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7" y="5181100"/>
            <a:ext cx="936289" cy="48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195736" y="5517232"/>
            <a:ext cx="4824351" cy="121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Carrier density smaller than: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53" y="2993371"/>
            <a:ext cx="1557338" cy="2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15912"/>
            <a:ext cx="1474470" cy="23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08184"/>
            <a:ext cx="1331595" cy="21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5616" y="301809"/>
            <a:ext cx="6912768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Conclusion</a:t>
            </a:r>
            <a:endParaRPr lang="de-CH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7" y="1483802"/>
            <a:ext cx="7992889" cy="1693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Faraday and Kerr  effect exhibit universal features (independent of the bulk dielectric properties ) :</a:t>
            </a:r>
          </a:p>
          <a:p>
            <a:pPr marL="0" indent="0">
              <a:buNone/>
              <a:defRPr/>
            </a:pPr>
            <a:r>
              <a:rPr lang="en-US" sz="2000" dirty="0" smtClean="0"/>
              <a:t>                            </a:t>
            </a:r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3608" y="2348880"/>
            <a:ext cx="7992889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If the dimension of the topological insulator is shorter than the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electromagnetic wavelength, or, </a:t>
            </a:r>
          </a:p>
          <a:p>
            <a:pPr marL="0" indent="0">
              <a:buNone/>
              <a:defRPr/>
            </a:pPr>
            <a:r>
              <a:rPr lang="en-US" sz="2000" dirty="0" smtClean="0"/>
              <a:t>                            </a:t>
            </a:r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608" y="3573016"/>
            <a:ext cx="7992889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/>
              <a:t>i</a:t>
            </a:r>
            <a:r>
              <a:rPr lang="en-US" sz="2000" dirty="0" smtClean="0"/>
              <a:t>f the dimension  is a non-zero integer multiple of the half wave-length.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9752" y="404664"/>
            <a:ext cx="4634622" cy="105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Outline</a:t>
            </a:r>
            <a:endParaRPr lang="de-C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9756" y="1602696"/>
            <a:ext cx="8229600" cy="4521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+mj-lt"/>
              </a:rPr>
              <a:t>Kerr and Faraday effect.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/>
              <a:t>These  effects  in the  Topological-insulator  context:</a:t>
            </a:r>
          </a:p>
          <a:p>
            <a:pPr marL="0" indent="0">
              <a:buNone/>
              <a:defRPr/>
            </a:pPr>
            <a:r>
              <a:rPr lang="en-US" sz="2000" dirty="0" smtClean="0"/>
              <a:t>       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When  time reversal  symmetry is broken  </a:t>
            </a:r>
            <a:r>
              <a:rPr lang="en-US" sz="2000" dirty="0" smtClean="0">
                <a:sym typeface="Wingdings" pitchFamily="2" charset="2"/>
              </a:rPr>
              <a:t></a:t>
            </a: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smtClean="0"/>
              <a:t>      1.  Thin film topological insulator:  Universal features  </a:t>
            </a:r>
          </a:p>
          <a:p>
            <a:pPr marL="0" indent="0">
              <a:buNone/>
              <a:defRPr/>
            </a:pPr>
            <a:r>
              <a:rPr lang="en-US" sz="2000" dirty="0" smtClean="0"/>
              <a:t>              </a:t>
            </a:r>
          </a:p>
          <a:p>
            <a:pPr marL="0" indent="0">
              <a:buNone/>
              <a:defRPr/>
            </a:pPr>
            <a:r>
              <a:rPr lang="en-US" sz="2000" dirty="0" smtClean="0"/>
              <a:t>      2.  and  thick  </a:t>
            </a:r>
            <a:r>
              <a:rPr lang="en-US" sz="2000" dirty="0"/>
              <a:t>film topological </a:t>
            </a:r>
            <a:r>
              <a:rPr lang="en-US" sz="2000" dirty="0" smtClean="0"/>
              <a:t>insulator :   Universal </a:t>
            </a:r>
            <a:r>
              <a:rPr lang="en-US" sz="2000" dirty="0"/>
              <a:t>features  </a:t>
            </a:r>
          </a:p>
          <a:p>
            <a:pPr marL="0" indent="0">
              <a:buNone/>
              <a:defRPr/>
            </a:pPr>
            <a:r>
              <a:rPr lang="en-US" sz="2000" dirty="0"/>
              <a:t>         </a:t>
            </a:r>
            <a:r>
              <a:rPr lang="en-US" sz="2000" dirty="0" smtClean="0"/>
              <a:t>     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           </a:t>
            </a:r>
            <a:r>
              <a:rPr lang="en-US" sz="2000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472608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Faraday and Kerr Effects</a:t>
            </a:r>
            <a:endParaRPr lang="de-CH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7" y="1988840"/>
            <a:ext cx="32861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771800" y="162880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u="sng" dirty="0" smtClean="0"/>
              <a:t>Kerr Effect</a:t>
            </a:r>
            <a:endParaRPr lang="de-CH" dirty="0"/>
          </a:p>
        </p:txBody>
      </p:sp>
      <p:sp>
        <p:nvSpPr>
          <p:cNvPr id="23" name="Rectangle 22"/>
          <p:cNvSpPr/>
          <p:nvPr/>
        </p:nvSpPr>
        <p:spPr>
          <a:xfrm>
            <a:off x="1763688" y="543593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u="sng" dirty="0" smtClean="0"/>
              <a:t>Faraday Effect</a:t>
            </a:r>
            <a:endParaRPr lang="de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19649" y="1844824"/>
            <a:ext cx="4824351" cy="136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Change in the axis of polarization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4234" y="2565502"/>
            <a:ext cx="4104456" cy="136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For reflected light: Kerr Effect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4233" y="3357590"/>
            <a:ext cx="4104456" cy="136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For transmitted light:  Faraday Effect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3968" y="4292797"/>
            <a:ext cx="4464496" cy="180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Effects  observed  in non-linear medium or on materials  with  surface </a:t>
            </a:r>
          </a:p>
          <a:p>
            <a:pPr>
              <a:buNone/>
              <a:defRPr/>
            </a:pPr>
            <a:r>
              <a:rPr lang="en-US" sz="2000" dirty="0" smtClean="0"/>
              <a:t>       or bulk  currents.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3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5272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Application: Faraday  Kerr effect </a:t>
            </a:r>
            <a:endParaRPr lang="de-CH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r="49630" b="-198"/>
          <a:stretch/>
        </p:blipFill>
        <p:spPr>
          <a:xfrm>
            <a:off x="388854" y="2060848"/>
            <a:ext cx="4039130" cy="3600400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>
          <a:xfrm>
            <a:off x="5327576" y="3645024"/>
            <a:ext cx="1872208" cy="801572"/>
            <a:chOff x="1098333" y="5229200"/>
            <a:chExt cx="1872208" cy="8015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" t="6788" r="6489" b="71052"/>
            <a:stretch/>
          </p:blipFill>
          <p:spPr bwMode="auto">
            <a:xfrm>
              <a:off x="1115616" y="5229200"/>
              <a:ext cx="1854925" cy="322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" t="67931" r="6451" b="9959"/>
            <a:stretch/>
          </p:blipFill>
          <p:spPr bwMode="auto">
            <a:xfrm>
              <a:off x="1098333" y="5715590"/>
              <a:ext cx="1820470" cy="315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7020272" y="1340768"/>
            <a:ext cx="7920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51512" y="2060848"/>
            <a:ext cx="4392488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Faraday effect: Distinguishes Magnetic domains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79504" y="4797152"/>
            <a:ext cx="4392488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Difference  in  intensity  gives  domain contrast. 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772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5272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Application:  Kerr effect </a:t>
            </a:r>
            <a:endParaRPr lang="de-CH" sz="3600" dirty="0"/>
          </a:p>
        </p:txBody>
      </p:sp>
      <p:sp>
        <p:nvSpPr>
          <p:cNvPr id="9" name="Rectangle 8"/>
          <p:cNvSpPr/>
          <p:nvPr/>
        </p:nvSpPr>
        <p:spPr>
          <a:xfrm>
            <a:off x="481985" y="5467418"/>
            <a:ext cx="3127508" cy="49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Elucidating : the spin hall effect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597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Y. K. Kato, R. C. Myers, A. C. </a:t>
            </a:r>
            <a:r>
              <a:rPr lang="en-US" dirty="0" err="1"/>
              <a:t>Gossard</a:t>
            </a:r>
            <a:r>
              <a:rPr lang="en-US" dirty="0"/>
              <a:t>, D. D. </a:t>
            </a:r>
            <a:r>
              <a:rPr lang="en-US" dirty="0" err="1" smtClean="0"/>
              <a:t>Awschalom</a:t>
            </a:r>
            <a:r>
              <a:rPr lang="en-US" dirty="0" smtClean="0"/>
              <a:t>, </a:t>
            </a:r>
            <a:r>
              <a:rPr lang="de-CH" dirty="0"/>
              <a:t>Science Express 1105514 (2004)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27584" y="1844824"/>
            <a:ext cx="2990463" cy="3096344"/>
            <a:chOff x="5109929" y="1484784"/>
            <a:chExt cx="3422511" cy="315466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" t="9032" r="-3929" b="54679"/>
            <a:stretch/>
          </p:blipFill>
          <p:spPr bwMode="auto">
            <a:xfrm>
              <a:off x="5292080" y="1484784"/>
              <a:ext cx="3240360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0"/>
            <a:stretch/>
          </p:blipFill>
          <p:spPr bwMode="auto">
            <a:xfrm>
              <a:off x="5109929" y="3229453"/>
              <a:ext cx="3017850" cy="1409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0" t="35396" r="12760" b="59036"/>
          <a:stretch/>
        </p:blipFill>
        <p:spPr bwMode="auto">
          <a:xfrm>
            <a:off x="1187624" y="5085184"/>
            <a:ext cx="2445534" cy="46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20272" y="1340768"/>
            <a:ext cx="7920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427984" y="2276872"/>
            <a:ext cx="4392488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Spin hall effect:  Opposite spins accumulate on different ends.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27984" y="3573016"/>
            <a:ext cx="439248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Light reflected from up-spin  and down-spin electrons have their axis rotated in opposite directions.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772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41434" y="260648"/>
            <a:ext cx="506667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Topological Insulator</a:t>
            </a:r>
            <a:endParaRPr lang="de-CH" sz="36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68612" y="2942577"/>
            <a:ext cx="2304256" cy="79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+mj-lt"/>
              </a:rPr>
              <a:t>Bulk is gapped.</a:t>
            </a:r>
          </a:p>
          <a:p>
            <a:pPr marL="0" indent="0">
              <a:buNone/>
              <a:defRPr/>
            </a:pPr>
            <a:endParaRPr lang="en-US" sz="2000" dirty="0">
              <a:latin typeface="+mj-lt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2000" dirty="0">
              <a:latin typeface="+mj-lt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9552" y="1628800"/>
            <a:ext cx="2744202" cy="51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Energy spectrum</a:t>
            </a:r>
            <a:endParaRPr lang="de-CH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5431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884368" y="4581128"/>
            <a:ext cx="894209" cy="874018"/>
            <a:chOff x="5004048" y="5301208"/>
            <a:chExt cx="1038225" cy="116205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301208"/>
              <a:ext cx="1038225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3" name="Rectangle 4102"/>
            <p:cNvSpPr/>
            <p:nvPr/>
          </p:nvSpPr>
          <p:spPr>
            <a:xfrm>
              <a:off x="5148064" y="5733256"/>
              <a:ext cx="216024" cy="292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568612" y="3573016"/>
            <a:ext cx="3393322" cy="10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Surface is gapless: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04248" y="1700808"/>
            <a:ext cx="2160240" cy="2010035"/>
            <a:chOff x="1" y="907716"/>
            <a:chExt cx="3029665" cy="3018147"/>
          </a:xfrm>
        </p:grpSpPr>
        <p:sp>
          <p:nvSpPr>
            <p:cNvPr id="57" name="Rectangle 56"/>
            <p:cNvSpPr/>
            <p:nvPr/>
          </p:nvSpPr>
          <p:spPr>
            <a:xfrm rot="18913853" flipV="1">
              <a:off x="497592" y="1796934"/>
              <a:ext cx="2127255" cy="1523100"/>
            </a:xfrm>
            <a:prstGeom prst="rect">
              <a:avLst/>
            </a:prstGeom>
            <a:scene3d>
              <a:camera prst="orthographicFront">
                <a:rot lat="2856678" lon="17823435" rev="4249878"/>
              </a:camera>
              <a:lightRig rig="balanced" dir="t"/>
            </a:scene3d>
            <a:sp3d extrusionH="330200" prstMaterial="powder">
              <a:bevelB w="127000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58" name="Curved Connector 57"/>
            <p:cNvCxnSpPr/>
            <p:nvPr/>
          </p:nvCxnSpPr>
          <p:spPr>
            <a:xfrm rot="16200000" flipH="1">
              <a:off x="848649" y="1811170"/>
              <a:ext cx="442936" cy="216021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02325" y="907716"/>
              <a:ext cx="2627341" cy="7899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endParaRPr lang="en-US" sz="2000" dirty="0">
                <a:latin typeface="+mj-lt"/>
              </a:endParaRPr>
            </a:p>
            <a:p>
              <a:pPr marL="0" indent="0">
                <a:buNone/>
                <a:defRPr/>
              </a:pPr>
              <a:endParaRPr lang="en-US" sz="2000" dirty="0" smtClean="0">
                <a:latin typeface="+mj-lt"/>
              </a:endParaRPr>
            </a:p>
            <a:p>
              <a:pPr marL="0" indent="0">
                <a:buNone/>
                <a:defRPr/>
              </a:pPr>
              <a:r>
                <a:rPr lang="en-US" sz="4500" dirty="0" smtClean="0">
                  <a:latin typeface="+mj-lt"/>
                </a:rPr>
                <a:t>Surface</a:t>
              </a:r>
            </a:p>
            <a:p>
              <a:pPr marL="0" indent="0">
                <a:buNone/>
                <a:defRPr/>
              </a:pPr>
              <a:endParaRPr lang="en-US" sz="2000" dirty="0" smtClean="0">
                <a:latin typeface="+mj-lt"/>
              </a:endParaRPr>
            </a:p>
          </p:txBody>
        </p:sp>
        <p:cxnSp>
          <p:nvCxnSpPr>
            <p:cNvPr id="60" name="Curved Connector 59"/>
            <p:cNvCxnSpPr/>
            <p:nvPr/>
          </p:nvCxnSpPr>
          <p:spPr>
            <a:xfrm rot="5400000" flipH="1" flipV="1">
              <a:off x="527010" y="3183932"/>
              <a:ext cx="405832" cy="288033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1" y="3135867"/>
              <a:ext cx="2627341" cy="7899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endParaRPr lang="en-US" sz="2000" dirty="0">
                <a:latin typeface="+mj-lt"/>
              </a:endParaRPr>
            </a:p>
            <a:p>
              <a:pPr marL="0" indent="0">
                <a:buNone/>
                <a:defRPr/>
              </a:pPr>
              <a:endParaRPr lang="en-US" sz="2000" dirty="0" smtClean="0">
                <a:latin typeface="+mj-lt"/>
              </a:endParaRPr>
            </a:p>
            <a:p>
              <a:pPr marL="0" indent="0">
                <a:buNone/>
                <a:defRPr/>
              </a:pPr>
              <a:r>
                <a:rPr lang="en-US" sz="4500" dirty="0" smtClean="0">
                  <a:latin typeface="+mj-lt"/>
                </a:rPr>
                <a:t>Surface</a:t>
              </a:r>
            </a:p>
            <a:p>
              <a:pPr marL="0" indent="0">
                <a:buNone/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99592" y="4365104"/>
            <a:ext cx="3876270" cy="519706"/>
            <a:chOff x="899592" y="4581128"/>
            <a:chExt cx="3876270" cy="519706"/>
          </a:xfrm>
        </p:grpSpPr>
        <p:pic>
          <p:nvPicPr>
            <p:cNvPr id="410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653136"/>
              <a:ext cx="923942" cy="280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581128"/>
              <a:ext cx="2606404" cy="519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539552" y="4797152"/>
            <a:ext cx="6264696" cy="1063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Coupling to a </a:t>
            </a:r>
            <a:r>
              <a:rPr lang="en-US" sz="2000" dirty="0" err="1" smtClean="0">
                <a:latin typeface="+mj-lt"/>
              </a:rPr>
              <a:t>ferromagnet</a:t>
            </a:r>
            <a:r>
              <a:rPr lang="en-US" sz="2000" dirty="0" smtClean="0">
                <a:latin typeface="+mj-lt"/>
              </a:rPr>
              <a:t> :  Breaks time reversal symmetry  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444208" y="5157192"/>
            <a:ext cx="1639379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>
                <a:latin typeface="+mj-lt"/>
              </a:rPr>
              <a:t>Gap opens up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49280"/>
            <a:ext cx="3028950" cy="34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Oval 39"/>
          <p:cNvSpPr/>
          <p:nvPr/>
        </p:nvSpPr>
        <p:spPr>
          <a:xfrm>
            <a:off x="8244408" y="4941168"/>
            <a:ext cx="216024" cy="150081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8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03648" y="260648"/>
            <a:ext cx="5976664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Technical details on obtaining </a:t>
            </a:r>
          </a:p>
          <a:p>
            <a:r>
              <a:rPr lang="en-US" sz="3600" dirty="0" smtClean="0"/>
              <a:t>Kerr and Faraday angles: </a:t>
            </a:r>
            <a:endParaRPr lang="de-CH" sz="3600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21490" r="7249"/>
          <a:stretch/>
        </p:blipFill>
        <p:spPr bwMode="auto">
          <a:xfrm>
            <a:off x="61769" y="1412776"/>
            <a:ext cx="4294207" cy="276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87624" y="3645024"/>
            <a:ext cx="5616624" cy="10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Boundary conditions from Maxwell’s  equation: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/>
        </p:blipFill>
        <p:spPr bwMode="auto">
          <a:xfrm>
            <a:off x="1254638" y="5157192"/>
            <a:ext cx="4392488" cy="44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82" y="5146683"/>
            <a:ext cx="1841819" cy="4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09120"/>
            <a:ext cx="1321603" cy="48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87624" y="5589240"/>
            <a:ext cx="5616624" cy="10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Surface conductivity  needs to be determined!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49033"/>
          <a:stretch>
            <a:fillRect/>
          </a:stretch>
        </p:blipFill>
        <p:spPr bwMode="auto">
          <a:xfrm>
            <a:off x="4860032" y="3283074"/>
            <a:ext cx="189815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55104"/>
          <a:stretch>
            <a:fillRect/>
          </a:stretch>
        </p:blipFill>
        <p:spPr bwMode="auto">
          <a:xfrm>
            <a:off x="4860032" y="2490986"/>
            <a:ext cx="167205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004048" y="1268760"/>
            <a:ext cx="5616624" cy="10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Maxwell’s  equation:</a:t>
            </a:r>
          </a:p>
        </p:txBody>
      </p:sp>
    </p:spTree>
    <p:extLst>
      <p:ext uri="{BB962C8B-B14F-4D97-AF65-F5344CB8AC3E}">
        <p14:creationId xmlns:p14="http://schemas.microsoft.com/office/powerpoint/2010/main" val="11289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156503"/>
            <a:ext cx="5832648" cy="69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1720" y="301376"/>
            <a:ext cx="5400600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Optical Conductivity: </a:t>
            </a:r>
            <a:endParaRPr lang="de-CH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118" y="1124744"/>
            <a:ext cx="5616624" cy="1063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Kubo formula for current-current correlation function:  In the absence of magnetic field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636912"/>
            <a:ext cx="8713712" cy="3960440"/>
            <a:chOff x="0" y="2636912"/>
            <a:chExt cx="8713712" cy="3960440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3593575"/>
              <a:ext cx="8713712" cy="3003777"/>
              <a:chOff x="0" y="3501008"/>
              <a:chExt cx="8713712" cy="3003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824"/>
              <a:stretch/>
            </p:blipFill>
            <p:spPr bwMode="auto">
              <a:xfrm>
                <a:off x="0" y="3501008"/>
                <a:ext cx="3746183" cy="1075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498"/>
              <a:stretch/>
            </p:blipFill>
            <p:spPr bwMode="auto">
              <a:xfrm>
                <a:off x="134679" y="4869160"/>
                <a:ext cx="4474845" cy="427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7" y="5417630"/>
                <a:ext cx="3456384" cy="1087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175"/>
              <a:stretch/>
            </p:blipFill>
            <p:spPr bwMode="auto">
              <a:xfrm>
                <a:off x="4361134" y="4871233"/>
                <a:ext cx="3746183" cy="5019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842"/>
              <a:stretch/>
            </p:blipFill>
            <p:spPr bwMode="auto">
              <a:xfrm>
                <a:off x="4238867" y="3573016"/>
                <a:ext cx="4474845" cy="783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95536" y="2636912"/>
              <a:ext cx="5616624" cy="10630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endParaRPr lang="en-US" sz="2000" dirty="0" smtClean="0">
                <a:latin typeface="+mj-lt"/>
              </a:endParaRPr>
            </a:p>
            <a:p>
              <a:pPr>
                <a:defRPr/>
              </a:pPr>
              <a:r>
                <a:rPr lang="en-US" sz="2000" dirty="0" smtClean="0"/>
                <a:t>Full form of the Conductivity</a:t>
              </a:r>
              <a:endParaRPr lang="de-CH" sz="2000" dirty="0" smtClean="0"/>
            </a:p>
            <a:p>
              <a:pPr>
                <a:buNone/>
                <a:defRPr/>
              </a:pPr>
              <a:endParaRPr lang="en-US" sz="2000" dirty="0" smtClean="0">
                <a:latin typeface="+mj-lt"/>
              </a:endParaRPr>
            </a:p>
            <a:p>
              <a:pPr marL="0" indent="0">
                <a:buNone/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2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301376"/>
            <a:ext cx="7920880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Optical Conductivity: Main result </a:t>
            </a:r>
            <a:endParaRPr lang="de-CH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03" y="3676012"/>
            <a:ext cx="4426774" cy="54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18" y="4938461"/>
            <a:ext cx="1656184" cy="6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91" y="1734429"/>
            <a:ext cx="1296144" cy="48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00" y="2858013"/>
            <a:ext cx="1296144" cy="34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34127" y="1357860"/>
            <a:ext cx="5616624" cy="10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Low frequency regime.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38243" y="2451550"/>
            <a:ext cx="5616624" cy="10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</a:rPr>
              <a:t>Weak impurity regime.</a:t>
            </a:r>
          </a:p>
          <a:p>
            <a:pPr marL="0" indent="0">
              <a:buNone/>
              <a:defRPr/>
            </a:pPr>
            <a:endParaRPr lang="en-US" sz="2000" dirty="0" smtClean="0">
              <a:latin typeface="+mj-lt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67" y="1771793"/>
            <a:ext cx="1440160" cy="40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76" y="5069408"/>
            <a:ext cx="2911507" cy="3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On-screen Show (4:3)</PresentationFormat>
  <Paragraphs>131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Magneto-Optical Faraday and Kerr Effects in Topological Insulator Films </vt:lpstr>
      <vt:lpstr>PowerPoint Presentation</vt:lpstr>
      <vt:lpstr>Faraday and Kerr Effects</vt:lpstr>
      <vt:lpstr>Application: Faraday  Kerr effect </vt:lpstr>
      <vt:lpstr>Application:  Kerr effect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Intersubband Edge Singularity in Metallic Nanotubes</dc:title>
  <dc:creator>Suhas</dc:creator>
  <cp:lastModifiedBy>Suhas</cp:lastModifiedBy>
  <cp:revision>178</cp:revision>
  <dcterms:created xsi:type="dcterms:W3CDTF">2011-04-16T11:05:32Z</dcterms:created>
  <dcterms:modified xsi:type="dcterms:W3CDTF">2011-08-30T15:59:51Z</dcterms:modified>
</cp:coreProperties>
</file>